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6" r:id="rId5"/>
    <p:sldId id="265" r:id="rId6"/>
    <p:sldId id="267" r:id="rId7"/>
    <p:sldId id="268" r:id="rId8"/>
    <p:sldId id="259" r:id="rId9"/>
    <p:sldId id="260" r:id="rId10"/>
    <p:sldId id="261"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2157" autoAdjust="0"/>
  </p:normalViewPr>
  <p:slideViewPr>
    <p:cSldViewPr snapToGrid="0">
      <p:cViewPr varScale="1">
        <p:scale>
          <a:sx n="82" d="100"/>
          <a:sy n="82" d="100"/>
        </p:scale>
        <p:origin x="12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18848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1420305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522915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719205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783391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765839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626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43646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1976518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1770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889981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7B3E00-0C07-4386-9944-F150169DC18F}"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72537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7B3E00-0C07-4386-9944-F150169DC18F}" type="datetimeFigureOut">
              <a:rPr lang="en-US" smtClean="0"/>
              <a:t>3/29/2024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59425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B3E00-0C07-4386-9944-F150169DC18F}" type="datetimeFigureOut">
              <a:rPr lang="en-US" smtClean="0"/>
              <a:t>3/29/2024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25328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B3E00-0C07-4386-9944-F150169DC18F}" type="datetimeFigureOut">
              <a:rPr lang="en-US" smtClean="0"/>
              <a:t>3/29/2024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95342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01111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014969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77B3E00-0C07-4386-9944-F150169DC18F}" type="datetimeFigureOut">
              <a:rPr lang="en-US" smtClean="0"/>
              <a:t>3/29/2024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4272C6A-4F21-44F9-9842-3B6E5FD8DC56}" type="slidenum">
              <a:rPr lang="en-US" smtClean="0"/>
              <a:t>‹#›</a:t>
            </a:fld>
            <a:endParaRPr lang="en-US"/>
          </a:p>
        </p:txBody>
      </p:sp>
    </p:spTree>
    <p:extLst>
      <p:ext uri="{BB962C8B-B14F-4D97-AF65-F5344CB8AC3E}">
        <p14:creationId xmlns:p14="http://schemas.microsoft.com/office/powerpoint/2010/main" val="16033220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esternmasscit-ttac.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y99kODtyV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y99kODtyVhk?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commbuys.com/bso/view/search/external/advancedSearchBid.xhtml?q=BD-18-1022-DMH08-8210B-21306&amp;currentDocType=bi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cbi.nlm.nih.gov/pubmed/152828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itinternational.org/resources/Pictures/Final%205%20Leg%20Stool%20Descreption%20for%20Kur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30A15-5077-017C-BD6E-47A64CACC884}"/>
              </a:ext>
            </a:extLst>
          </p:cNvPr>
          <p:cNvSpPr>
            <a:spLocks noGrp="1"/>
          </p:cNvSpPr>
          <p:nvPr>
            <p:ph type="ctrTitle"/>
          </p:nvPr>
        </p:nvSpPr>
        <p:spPr>
          <a:xfrm>
            <a:off x="1459345" y="526473"/>
            <a:ext cx="9641642" cy="1755254"/>
          </a:xfrm>
        </p:spPr>
        <p:txBody>
          <a:bodyPr>
            <a:normAutofit fontScale="90000"/>
          </a:bodyPr>
          <a:lstStyle/>
          <a:p>
            <a:pPr algn="ctr"/>
            <a:r>
              <a:rPr lang="en-US"/>
              <a:t>Crisis Intervention </a:t>
            </a:r>
            <a:r>
              <a:rPr lang="en-US" dirty="0"/>
              <a:t>Teams &amp;</a:t>
            </a:r>
            <a:br>
              <a:rPr lang="en-US" dirty="0"/>
            </a:br>
            <a:r>
              <a:rPr lang="en-US" dirty="0"/>
              <a:t>Co-Response Overview</a:t>
            </a:r>
          </a:p>
        </p:txBody>
      </p:sp>
      <p:sp>
        <p:nvSpPr>
          <p:cNvPr id="3" name="Subtitle 2">
            <a:extLst>
              <a:ext uri="{FF2B5EF4-FFF2-40B4-BE49-F238E27FC236}">
                <a16:creationId xmlns:a16="http://schemas.microsoft.com/office/drawing/2014/main" id="{F3E69E38-E64D-E792-02B3-0464626C5FC9}"/>
              </a:ext>
            </a:extLst>
          </p:cNvPr>
          <p:cNvSpPr>
            <a:spLocks noGrp="1"/>
          </p:cNvSpPr>
          <p:nvPr>
            <p:ph type="subTitle" idx="1"/>
          </p:nvPr>
        </p:nvSpPr>
        <p:spPr>
          <a:xfrm>
            <a:off x="4515377" y="3996266"/>
            <a:ext cx="6987645" cy="1908877"/>
          </a:xfrm>
        </p:spPr>
        <p:txBody>
          <a:bodyPr>
            <a:normAutofit lnSpcReduction="10000"/>
          </a:bodyPr>
          <a:lstStyle/>
          <a:p>
            <a:pPr algn="ctr">
              <a:spcAft>
                <a:spcPts val="0"/>
              </a:spcAft>
            </a:pPr>
            <a:r>
              <a:rPr lang="en-US" dirty="0"/>
              <a:t>Richard Collins, LMHC</a:t>
            </a:r>
          </a:p>
          <a:p>
            <a:pPr algn="ctr">
              <a:spcAft>
                <a:spcPts val="0"/>
              </a:spcAft>
            </a:pPr>
            <a:r>
              <a:rPr lang="en-US"/>
              <a:t>Co-Response Unit, Pittsfield </a:t>
            </a:r>
            <a:r>
              <a:rPr lang="en-US" dirty="0"/>
              <a:t>Police Department</a:t>
            </a:r>
          </a:p>
          <a:p>
            <a:pPr algn="ctr">
              <a:spcAft>
                <a:spcPts val="0"/>
              </a:spcAft>
            </a:pPr>
            <a:endParaRPr lang="en-US" dirty="0"/>
          </a:p>
          <a:p>
            <a:pPr algn="ctr">
              <a:spcAft>
                <a:spcPts val="0"/>
              </a:spcAft>
            </a:pPr>
            <a:r>
              <a:rPr lang="en-US" dirty="0"/>
              <a:t>Cindy Boyle, South Hadley Police Department</a:t>
            </a:r>
          </a:p>
          <a:p>
            <a:pPr algn="ctr">
              <a:spcAft>
                <a:spcPts val="0"/>
              </a:spcAft>
            </a:pPr>
            <a:r>
              <a:rPr lang="en-US" dirty="0"/>
              <a:t>Law Enforcement Coordinator Western Mass CIT-TTAC</a:t>
            </a:r>
          </a:p>
        </p:txBody>
      </p:sp>
    </p:spTree>
    <p:extLst>
      <p:ext uri="{BB962C8B-B14F-4D97-AF65-F5344CB8AC3E}">
        <p14:creationId xmlns:p14="http://schemas.microsoft.com/office/powerpoint/2010/main" val="866739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23EDFE-74BF-EE62-238C-801A9CAF5834}"/>
              </a:ext>
            </a:extLst>
          </p:cNvPr>
          <p:cNvSpPr>
            <a:spLocks noGrp="1"/>
          </p:cNvSpPr>
          <p:nvPr>
            <p:ph idx="1"/>
          </p:nvPr>
        </p:nvSpPr>
        <p:spPr>
          <a:xfrm>
            <a:off x="1486968" y="803304"/>
            <a:ext cx="10084037" cy="4553263"/>
          </a:xfrm>
        </p:spPr>
        <p:txBody>
          <a:bodyPr>
            <a:noAutofit/>
          </a:bodyPr>
          <a:lstStyle/>
          <a:p>
            <a:pPr marL="0" indent="0">
              <a:buNone/>
            </a:pPr>
            <a:r>
              <a:rPr lang="en-US" sz="3200" dirty="0">
                <a:latin typeface="Aptos" panose="020B0004020202020204" pitchFamily="34" charset="0"/>
              </a:rPr>
              <a:t>This integrated response of CIT certified police officers and mental health clinicians is a more appropriate means of meeting the needs of individuals who are struggling with mental health or substance related issues.  This type of co-response program is founded on the understanding that by working together we can respond more effectively to the needs of our residence. </a:t>
            </a:r>
          </a:p>
        </p:txBody>
      </p:sp>
    </p:spTree>
    <p:extLst>
      <p:ext uri="{BB962C8B-B14F-4D97-AF65-F5344CB8AC3E}">
        <p14:creationId xmlns:p14="http://schemas.microsoft.com/office/powerpoint/2010/main" val="335012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BD35D-5E04-4788-D689-1528F24BF79F}"/>
              </a:ext>
            </a:extLst>
          </p:cNvPr>
          <p:cNvSpPr>
            <a:spLocks noGrp="1"/>
          </p:cNvSpPr>
          <p:nvPr>
            <p:ph type="title"/>
          </p:nvPr>
        </p:nvSpPr>
        <p:spPr>
          <a:xfrm>
            <a:off x="1484309" y="96141"/>
            <a:ext cx="10018713" cy="970660"/>
          </a:xfrm>
        </p:spPr>
        <p:txBody>
          <a:bodyPr/>
          <a:lstStyle/>
          <a:p>
            <a:r>
              <a:rPr lang="en-US" b="1" dirty="0">
                <a:latin typeface="Aptos" panose="020B0004020202020204" pitchFamily="34" charset="0"/>
              </a:rPr>
              <a:t>Goals of Co-Response</a:t>
            </a:r>
          </a:p>
        </p:txBody>
      </p:sp>
      <p:sp>
        <p:nvSpPr>
          <p:cNvPr id="3" name="Content Placeholder 2">
            <a:extLst>
              <a:ext uri="{FF2B5EF4-FFF2-40B4-BE49-F238E27FC236}">
                <a16:creationId xmlns:a16="http://schemas.microsoft.com/office/drawing/2014/main" id="{DDB02104-360B-44FF-D653-DFA08AC528C9}"/>
              </a:ext>
            </a:extLst>
          </p:cNvPr>
          <p:cNvSpPr>
            <a:spLocks noGrp="1"/>
          </p:cNvSpPr>
          <p:nvPr>
            <p:ph idx="1"/>
          </p:nvPr>
        </p:nvSpPr>
        <p:spPr>
          <a:xfrm>
            <a:off x="1484310" y="1170775"/>
            <a:ext cx="10018713" cy="5418032"/>
          </a:xfrm>
        </p:spPr>
        <p:txBody>
          <a:bodyPr>
            <a:normAutofit fontScale="92500" lnSpcReduction="20000"/>
          </a:bodyPr>
          <a:lstStyle/>
          <a:p>
            <a:r>
              <a:rPr lang="en-US" sz="2400" dirty="0"/>
              <a:t>Increase connection to services</a:t>
            </a:r>
          </a:p>
          <a:p>
            <a:pPr marL="0" indent="0">
              <a:buNone/>
            </a:pPr>
            <a:r>
              <a:rPr lang="en-US" sz="2400" dirty="0"/>
              <a:t>	a.) Provide options of MH/SA Out-Patient Services, housing, food banks, Mass Health coverage.</a:t>
            </a:r>
          </a:p>
          <a:p>
            <a:r>
              <a:rPr lang="en-US" sz="2400" dirty="0"/>
              <a:t> Reduce the Pressure on the Criminal Justice System</a:t>
            </a:r>
          </a:p>
          <a:p>
            <a:pPr marL="0" indent="0">
              <a:buNone/>
            </a:pPr>
            <a:r>
              <a:rPr lang="en-US" sz="2400" dirty="0"/>
              <a:t>	a.) Diminish avoidable arrests.</a:t>
            </a:r>
          </a:p>
          <a:p>
            <a:pPr marL="0" indent="0">
              <a:buNone/>
            </a:pPr>
            <a:r>
              <a:rPr lang="en-US" sz="2400" dirty="0"/>
              <a:t>	b.)  Reduce officers time on scene.</a:t>
            </a:r>
          </a:p>
          <a:p>
            <a:r>
              <a:rPr lang="en-US" sz="2400" dirty="0"/>
              <a:t> Reduce the Pressure of the Health Care System</a:t>
            </a:r>
          </a:p>
          <a:p>
            <a:pPr marL="0" indent="0">
              <a:buNone/>
            </a:pPr>
            <a:r>
              <a:rPr lang="en-US" sz="2400" dirty="0"/>
              <a:t>	a.) Decrease On-scene Section 12’s.</a:t>
            </a:r>
          </a:p>
          <a:p>
            <a:pPr marL="0" indent="0">
              <a:buNone/>
            </a:pPr>
            <a:r>
              <a:rPr lang="en-US" sz="2400" dirty="0"/>
              <a:t>	b.) Cross Trainings with officers/co-responders emphasizing strength.</a:t>
            </a:r>
          </a:p>
          <a:p>
            <a:r>
              <a:rPr lang="en-US" sz="2400" dirty="0"/>
              <a:t> Maintain Cost Effectiveness</a:t>
            </a:r>
          </a:p>
          <a:p>
            <a:pPr marL="0" indent="0">
              <a:buNone/>
            </a:pPr>
            <a:r>
              <a:rPr lang="en-US" sz="2400" dirty="0"/>
              <a:t>	a.) Assist people to remain in the community</a:t>
            </a:r>
          </a:p>
          <a:p>
            <a:pPr marL="0" indent="0">
              <a:buNone/>
            </a:pPr>
            <a:r>
              <a:rPr lang="en-US" sz="2400" dirty="0"/>
              <a:t>	b) Follow-up evaluations.</a:t>
            </a:r>
          </a:p>
          <a:p>
            <a:pPr marL="0" indent="0">
              <a:buNone/>
            </a:pPr>
            <a:r>
              <a:rPr lang="en-US" sz="2400" dirty="0"/>
              <a:t>	c.) Remain on scene while officers return to their duties.</a:t>
            </a:r>
          </a:p>
          <a:p>
            <a:endParaRPr lang="en-US" dirty="0"/>
          </a:p>
        </p:txBody>
      </p:sp>
    </p:spTree>
    <p:extLst>
      <p:ext uri="{BB962C8B-B14F-4D97-AF65-F5344CB8AC3E}">
        <p14:creationId xmlns:p14="http://schemas.microsoft.com/office/powerpoint/2010/main" val="1207844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724DC-A9B8-A745-6A0A-4B35A8A7FA66}"/>
              </a:ext>
            </a:extLst>
          </p:cNvPr>
          <p:cNvSpPr>
            <a:spLocks noGrp="1"/>
          </p:cNvSpPr>
          <p:nvPr>
            <p:ph type="title"/>
          </p:nvPr>
        </p:nvSpPr>
        <p:spPr>
          <a:xfrm>
            <a:off x="1615425" y="130465"/>
            <a:ext cx="9921730" cy="1244599"/>
          </a:xfrm>
        </p:spPr>
        <p:txBody>
          <a:bodyPr>
            <a:normAutofit/>
          </a:bodyPr>
          <a:lstStyle/>
          <a:p>
            <a:r>
              <a:rPr lang="en-US" dirty="0">
                <a:solidFill>
                  <a:schemeClr val="accent1">
                    <a:lumMod val="75000"/>
                  </a:schemeClr>
                </a:solidFill>
                <a:latin typeface="Aptos" panose="020B0004020202020204" pitchFamily="34" charset="0"/>
              </a:rPr>
              <a:t>Western Mass CIT-TTAC Website</a:t>
            </a:r>
          </a:p>
        </p:txBody>
      </p:sp>
      <p:sp>
        <p:nvSpPr>
          <p:cNvPr id="3" name="Content Placeholder 2">
            <a:extLst>
              <a:ext uri="{FF2B5EF4-FFF2-40B4-BE49-F238E27FC236}">
                <a16:creationId xmlns:a16="http://schemas.microsoft.com/office/drawing/2014/main" id="{C0DD8CEF-BBCE-675B-970A-3F65635558ED}"/>
              </a:ext>
            </a:extLst>
          </p:cNvPr>
          <p:cNvSpPr>
            <a:spLocks noGrp="1"/>
          </p:cNvSpPr>
          <p:nvPr>
            <p:ph idx="1"/>
          </p:nvPr>
        </p:nvSpPr>
        <p:spPr>
          <a:xfrm>
            <a:off x="4098202" y="5541818"/>
            <a:ext cx="4722526" cy="1634836"/>
          </a:xfrm>
        </p:spPr>
        <p:txBody>
          <a:bodyPr/>
          <a:lstStyle/>
          <a:p>
            <a:r>
              <a:rPr lang="en-US" dirty="0">
                <a:hlinkClick r:id="rId2"/>
              </a:rPr>
              <a:t>Western Mass CIT-TTAC - Home</a:t>
            </a:r>
            <a:endParaRPr lang="en-US" dirty="0"/>
          </a:p>
        </p:txBody>
      </p:sp>
      <p:pic>
        <p:nvPicPr>
          <p:cNvPr id="5" name="Picture 4" descr="A group of people posing for a photo&#10;&#10;Description automatically generated">
            <a:extLst>
              <a:ext uri="{FF2B5EF4-FFF2-40B4-BE49-F238E27FC236}">
                <a16:creationId xmlns:a16="http://schemas.microsoft.com/office/drawing/2014/main" id="{99D81B68-3F76-13DE-CAD5-2844FCF32D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4872" y="1029854"/>
            <a:ext cx="7222837" cy="5075381"/>
          </a:xfrm>
          <a:prstGeom prst="rect">
            <a:avLst/>
          </a:prstGeom>
        </p:spPr>
      </p:pic>
    </p:spTree>
    <p:extLst>
      <p:ext uri="{BB962C8B-B14F-4D97-AF65-F5344CB8AC3E}">
        <p14:creationId xmlns:p14="http://schemas.microsoft.com/office/powerpoint/2010/main" val="356327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6D683-E72C-7535-E39B-B7E5EC40714E}"/>
              </a:ext>
            </a:extLst>
          </p:cNvPr>
          <p:cNvSpPr>
            <a:spLocks noGrp="1"/>
          </p:cNvSpPr>
          <p:nvPr>
            <p:ph type="title"/>
          </p:nvPr>
        </p:nvSpPr>
        <p:spPr>
          <a:xfrm>
            <a:off x="3276600" y="0"/>
            <a:ext cx="6246091" cy="899653"/>
          </a:xfrm>
        </p:spPr>
        <p:txBody>
          <a:bodyPr/>
          <a:lstStyle/>
          <a:p>
            <a:pPr algn="ctr"/>
            <a:r>
              <a:rPr lang="en-US" u="sng" dirty="0">
                <a:latin typeface="Aptos" panose="020B0004020202020204" pitchFamily="34" charset="0"/>
              </a:rPr>
              <a:t>Memphis Model</a:t>
            </a:r>
          </a:p>
        </p:txBody>
      </p:sp>
      <p:sp>
        <p:nvSpPr>
          <p:cNvPr id="3" name="Content Placeholder 2">
            <a:extLst>
              <a:ext uri="{FF2B5EF4-FFF2-40B4-BE49-F238E27FC236}">
                <a16:creationId xmlns:a16="http://schemas.microsoft.com/office/drawing/2014/main" id="{E08884B1-07F7-AA61-EA1E-D6B83FC3E46D}"/>
              </a:ext>
            </a:extLst>
          </p:cNvPr>
          <p:cNvSpPr>
            <a:spLocks noGrp="1"/>
          </p:cNvSpPr>
          <p:nvPr>
            <p:ph idx="1"/>
          </p:nvPr>
        </p:nvSpPr>
        <p:spPr>
          <a:xfrm>
            <a:off x="1427148" y="899654"/>
            <a:ext cx="10700434" cy="5958346"/>
          </a:xfrm>
        </p:spPr>
        <p:txBody>
          <a:bodyPr>
            <a:normAutofit/>
          </a:bodyPr>
          <a:lstStyle/>
          <a:p>
            <a:pPr algn="l"/>
            <a:r>
              <a:rPr lang="en-US" sz="2200" b="0" i="0" dirty="0">
                <a:effectLst/>
                <a:latin typeface="Aptos" panose="020B0004020202020204" pitchFamily="34" charset="0"/>
              </a:rPr>
              <a:t>The Sept. 24, 1987, shooting at the LeMoyne Gardens public housing project led to the creation of the Memphis Police Department's </a:t>
            </a:r>
            <a:r>
              <a:rPr lang="en-US" sz="2200" b="1" i="0" dirty="0">
                <a:effectLst/>
                <a:latin typeface="Aptos" panose="020B0004020202020204" pitchFamily="34" charset="0"/>
              </a:rPr>
              <a:t>Crisis Intervention Team</a:t>
            </a:r>
            <a:r>
              <a:rPr lang="en-US" sz="2200" b="0" i="0" dirty="0">
                <a:effectLst/>
                <a:latin typeface="Aptos" panose="020B0004020202020204" pitchFamily="34" charset="0"/>
              </a:rPr>
              <a:t>.</a:t>
            </a:r>
            <a:r>
              <a:rPr lang="en-US" sz="2200" b="0" i="0" dirty="0">
                <a:solidFill>
                  <a:srgbClr val="303030"/>
                </a:solidFill>
                <a:effectLst/>
                <a:latin typeface="Aptos" panose="020B0004020202020204" pitchFamily="34" charset="0"/>
              </a:rPr>
              <a:t> The man was cutting and stabbing himself with a butcher knife, inflicting as many as 120 wounds on his body. The police came.  Exactly what happened after that is disputed, but in the end, police had shot and killed a 27-year-old man named Joseph DeWayne Robinson.</a:t>
            </a:r>
          </a:p>
          <a:p>
            <a:r>
              <a:rPr lang="en-US" sz="2200" b="0" i="0" dirty="0">
                <a:effectLst/>
                <a:latin typeface="Aptos" panose="020B0004020202020204" pitchFamily="34" charset="0"/>
              </a:rPr>
              <a:t>The CIT pioneers envisioned a team of uniform patrol officers selected for specialized training in basic crisis intervention. The officers would be spread throughout the city on all shifts. These officers would perform the usual duties of uniform patrol officers but would be available for immediate dispatch to mental health crisis scenes. </a:t>
            </a:r>
            <a:r>
              <a:rPr lang="en-US" sz="2200" dirty="0">
                <a:latin typeface="Aptos" panose="020B0004020202020204" pitchFamily="34" charset="0"/>
              </a:rPr>
              <a:t>  </a:t>
            </a:r>
            <a:r>
              <a:rPr lang="en-US" sz="2200" b="0" i="0" dirty="0">
                <a:effectLst/>
                <a:latin typeface="Aptos" panose="020B0004020202020204" pitchFamily="34" charset="0"/>
              </a:rPr>
              <a:t>CIT officers would be able to de-escalating the crisis, decreasing the likelihood of violence and injury to patients, family members, neighbors and police officers.</a:t>
            </a:r>
            <a:endParaRPr lang="en-US" sz="2200" dirty="0">
              <a:latin typeface="Aptos" panose="020B0004020202020204" pitchFamily="34" charset="0"/>
              <a:hlinkClick r:id="rId2">
                <a:extLst>
                  <a:ext uri="{A12FA001-AC4F-418D-AE19-62706E023703}">
                    <ahyp:hlinkClr xmlns:ahyp="http://schemas.microsoft.com/office/drawing/2018/hyperlinkcolor" val="tx"/>
                  </a:ext>
                </a:extLst>
              </a:hlinkClick>
            </a:endParaRPr>
          </a:p>
          <a:p>
            <a:endParaRPr lang="en-US" dirty="0">
              <a:solidFill>
                <a:srgbClr val="954F72"/>
              </a:solidFill>
              <a:hlinkClick r:id="rId2">
                <a:extLst>
                  <a:ext uri="{A12FA001-AC4F-418D-AE19-62706E023703}">
                    <ahyp:hlinkClr xmlns:ahyp="http://schemas.microsoft.com/office/drawing/2018/hyperlinkcolor" val="tx"/>
                  </a:ext>
                </a:extLst>
              </a:hlinkClick>
            </a:endParaRPr>
          </a:p>
          <a:p>
            <a:endParaRPr lang="en-US" dirty="0">
              <a:solidFill>
                <a:srgbClr val="954F72"/>
              </a:solidFill>
              <a:hlinkClick r:id="rId2">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1348701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How Memphis has changed the way police respond to mental health crises">
            <a:hlinkClick r:id="" action="ppaction://media"/>
            <a:extLst>
              <a:ext uri="{FF2B5EF4-FFF2-40B4-BE49-F238E27FC236}">
                <a16:creationId xmlns:a16="http://schemas.microsoft.com/office/drawing/2014/main" id="{5F641A8E-D63D-BE2A-9B70-6A834002B97F}"/>
              </a:ext>
            </a:extLst>
          </p:cNvPr>
          <p:cNvPicPr>
            <a:picLocks noGrp="1" noRot="1" noChangeAspect="1"/>
          </p:cNvPicPr>
          <p:nvPr>
            <p:ph idx="1"/>
            <a:videoFile r:link="rId1"/>
          </p:nvPr>
        </p:nvPicPr>
        <p:blipFill>
          <a:blip r:embed="rId3"/>
          <a:stretch>
            <a:fillRect/>
          </a:stretch>
        </p:blipFill>
        <p:spPr>
          <a:xfrm>
            <a:off x="2059536" y="367469"/>
            <a:ext cx="9340554" cy="6170064"/>
          </a:xfrm>
          <a:prstGeom prst="rect">
            <a:avLst/>
          </a:prstGeom>
        </p:spPr>
      </p:pic>
    </p:spTree>
    <p:extLst>
      <p:ext uri="{BB962C8B-B14F-4D97-AF65-F5344CB8AC3E}">
        <p14:creationId xmlns:p14="http://schemas.microsoft.com/office/powerpoint/2010/main" val="19543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609BE-DF01-520E-FE9C-1A26273ADDB4}"/>
              </a:ext>
            </a:extLst>
          </p:cNvPr>
          <p:cNvSpPr>
            <a:spLocks noGrp="1"/>
          </p:cNvSpPr>
          <p:nvPr>
            <p:ph type="title"/>
          </p:nvPr>
        </p:nvSpPr>
        <p:spPr>
          <a:xfrm>
            <a:off x="1561223" y="70504"/>
            <a:ext cx="10018713" cy="1450648"/>
          </a:xfrm>
        </p:spPr>
        <p:txBody>
          <a:bodyPr/>
          <a:lstStyle/>
          <a:p>
            <a:r>
              <a:rPr lang="en-US" dirty="0"/>
              <a:t>Department of Mental Health</a:t>
            </a:r>
            <a:br>
              <a:rPr lang="en-US" dirty="0"/>
            </a:br>
            <a:r>
              <a:rPr lang="en-US" dirty="0"/>
              <a:t>Jail Diversion Program (JDP) Grants</a:t>
            </a:r>
          </a:p>
        </p:txBody>
      </p:sp>
      <p:sp>
        <p:nvSpPr>
          <p:cNvPr id="3" name="Content Placeholder 2">
            <a:extLst>
              <a:ext uri="{FF2B5EF4-FFF2-40B4-BE49-F238E27FC236}">
                <a16:creationId xmlns:a16="http://schemas.microsoft.com/office/drawing/2014/main" id="{2E403F87-02ED-05E0-587A-30689A9A2919}"/>
              </a:ext>
            </a:extLst>
          </p:cNvPr>
          <p:cNvSpPr>
            <a:spLocks noGrp="1"/>
          </p:cNvSpPr>
          <p:nvPr>
            <p:ph idx="1"/>
          </p:nvPr>
        </p:nvSpPr>
        <p:spPr>
          <a:xfrm>
            <a:off x="1484310" y="1683521"/>
            <a:ext cx="10018713" cy="4107679"/>
          </a:xfrm>
        </p:spPr>
        <p:txBody>
          <a:bodyPr/>
          <a:lstStyle/>
          <a:p>
            <a:r>
              <a:rPr lang="en-US" dirty="0"/>
              <a:t>Grant money that can supplement a training budget</a:t>
            </a:r>
          </a:p>
          <a:p>
            <a:r>
              <a:rPr lang="en-US" dirty="0"/>
              <a:t>Help create and sustain a Crisis Intervention Team</a:t>
            </a:r>
          </a:p>
          <a:p>
            <a:r>
              <a:rPr lang="en-US" dirty="0"/>
              <a:t>Help create and sustain a Co-Response Program</a:t>
            </a:r>
          </a:p>
          <a:p>
            <a:r>
              <a:rPr lang="en-US" dirty="0"/>
              <a:t>Both single and regional department grants are available</a:t>
            </a:r>
          </a:p>
          <a:p>
            <a:r>
              <a:rPr lang="en-US" dirty="0">
                <a:hlinkClick r:id="rId2"/>
              </a:rPr>
              <a:t>COMMBUYS</a:t>
            </a:r>
            <a:endParaRPr lang="en-US" dirty="0"/>
          </a:p>
          <a:p>
            <a:endParaRPr lang="en-US" dirty="0"/>
          </a:p>
        </p:txBody>
      </p:sp>
    </p:spTree>
    <p:extLst>
      <p:ext uri="{BB962C8B-B14F-4D97-AF65-F5344CB8AC3E}">
        <p14:creationId xmlns:p14="http://schemas.microsoft.com/office/powerpoint/2010/main" val="84587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49C86B-00F6-E737-3FEC-39E2F3DC021B}"/>
              </a:ext>
            </a:extLst>
          </p:cNvPr>
          <p:cNvSpPr>
            <a:spLocks noGrp="1"/>
          </p:cNvSpPr>
          <p:nvPr>
            <p:ph idx="1"/>
          </p:nvPr>
        </p:nvSpPr>
        <p:spPr>
          <a:xfrm>
            <a:off x="1603760" y="1264778"/>
            <a:ext cx="10488539" cy="5161659"/>
          </a:xfrm>
        </p:spPr>
        <p:txBody>
          <a:bodyPr>
            <a:normAutofit/>
          </a:bodyPr>
          <a:lstStyle/>
          <a:p>
            <a:pPr marL="0" indent="0" algn="just">
              <a:spcBef>
                <a:spcPts val="0"/>
              </a:spcBef>
              <a:spcAft>
                <a:spcPts val="0"/>
              </a:spcAft>
              <a:buNone/>
            </a:pPr>
            <a:r>
              <a:rPr lang="en-US" sz="1800" dirty="0"/>
              <a:t>C.I.T. Program-</a:t>
            </a:r>
          </a:p>
          <a:p>
            <a:pPr marL="0" indent="0" algn="just">
              <a:spcBef>
                <a:spcPts val="0"/>
              </a:spcBef>
              <a:spcAft>
                <a:spcPts val="0"/>
              </a:spcAft>
              <a:buNone/>
            </a:pPr>
            <a:r>
              <a:rPr lang="en-US" sz="1800" dirty="0"/>
              <a:t>Single Department or Regional {Cost Corridor: $40K-$100K}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C.I.T. - T.T.A.C. {Cost Corridor: $60K-$350K}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Co-Response Program- </a:t>
            </a:r>
          </a:p>
          <a:p>
            <a:pPr marL="0" indent="0" algn="just">
              <a:spcBef>
                <a:spcPts val="0"/>
              </a:spcBef>
              <a:spcAft>
                <a:spcPts val="0"/>
              </a:spcAft>
              <a:buNone/>
            </a:pPr>
            <a:r>
              <a:rPr lang="en-US" sz="1800" dirty="0"/>
              <a:t>Single Department or Regional {Cost Corridor: $8K-$10K per 0.10 FTE of clinician staffing, per program}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C.R. - T.T.A.C. {Cost Corridor: $60K-$350K}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Component Jail Diversion Program Model </a:t>
            </a:r>
          </a:p>
          <a:p>
            <a:pPr marL="0" indent="0" algn="just">
              <a:spcBef>
                <a:spcPts val="0"/>
              </a:spcBef>
              <a:spcAft>
                <a:spcPts val="0"/>
              </a:spcAft>
              <a:buNone/>
            </a:pPr>
            <a:r>
              <a:rPr lang="en-US" sz="1800" dirty="0"/>
              <a:t>Single Department {Cost Corridor: $20K-$100K}  Regional {Cost Corridor: $30K-$200K}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Training Reimbursement {Cost Corridor: $5K-$100K}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Trainer/Consultant/Research {Cost Corridor: $2K-$250K}  </a:t>
            </a:r>
          </a:p>
          <a:p>
            <a:pPr marL="0" indent="0" algn="just">
              <a:spcBef>
                <a:spcPts val="0"/>
              </a:spcBef>
              <a:spcAft>
                <a:spcPts val="0"/>
              </a:spcAft>
              <a:buNone/>
            </a:pPr>
            <a:endParaRPr lang="en-US" sz="1800" dirty="0"/>
          </a:p>
        </p:txBody>
      </p:sp>
    </p:spTree>
    <p:extLst>
      <p:ext uri="{BB962C8B-B14F-4D97-AF65-F5344CB8AC3E}">
        <p14:creationId xmlns:p14="http://schemas.microsoft.com/office/powerpoint/2010/main" val="112833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6DFA0-E343-64E2-29A1-930D4BD92AD7}"/>
              </a:ext>
            </a:extLst>
          </p:cNvPr>
          <p:cNvSpPr>
            <a:spLocks noGrp="1"/>
          </p:cNvSpPr>
          <p:nvPr>
            <p:ph type="title"/>
          </p:nvPr>
        </p:nvSpPr>
        <p:spPr>
          <a:xfrm>
            <a:off x="1484309" y="649480"/>
            <a:ext cx="10018713" cy="1293619"/>
          </a:xfrm>
        </p:spPr>
        <p:txBody>
          <a:bodyPr/>
          <a:lstStyle/>
          <a:p>
            <a:r>
              <a:rPr lang="en-US" dirty="0"/>
              <a:t>Crisis Intervention Teams</a:t>
            </a:r>
          </a:p>
        </p:txBody>
      </p:sp>
      <p:sp>
        <p:nvSpPr>
          <p:cNvPr id="3" name="Content Placeholder 2">
            <a:extLst>
              <a:ext uri="{FF2B5EF4-FFF2-40B4-BE49-F238E27FC236}">
                <a16:creationId xmlns:a16="http://schemas.microsoft.com/office/drawing/2014/main" id="{EF41191D-B236-E273-9ABF-FEE60ED62F99}"/>
              </a:ext>
            </a:extLst>
          </p:cNvPr>
          <p:cNvSpPr>
            <a:spLocks noGrp="1"/>
          </p:cNvSpPr>
          <p:nvPr>
            <p:ph idx="1"/>
          </p:nvPr>
        </p:nvSpPr>
        <p:spPr>
          <a:xfrm>
            <a:off x="1484310" y="1666431"/>
            <a:ext cx="10018713" cy="5016380"/>
          </a:xfrm>
        </p:spPr>
        <p:txBody>
          <a:bodyPr/>
          <a:lstStyle/>
          <a:p>
            <a:r>
              <a:rPr lang="en-US" b="0" i="0" dirty="0">
                <a:solidFill>
                  <a:srgbClr val="353535"/>
                </a:solidFill>
                <a:effectLst/>
                <a:latin typeface="ProximaNova-Regular"/>
              </a:rPr>
              <a:t> </a:t>
            </a:r>
            <a:r>
              <a:rPr lang="en-US" b="0" i="0" dirty="0">
                <a:solidFill>
                  <a:srgbClr val="545454"/>
                </a:solidFill>
                <a:effectLst/>
                <a:latin typeface="Biryani"/>
              </a:rPr>
              <a:t>community alliance of law enforcement, addiction counselors, mental health professionals and other advocates. </a:t>
            </a:r>
            <a:endParaRPr lang="en-US" b="0" i="0" dirty="0">
              <a:solidFill>
                <a:srgbClr val="353535"/>
              </a:solidFill>
              <a:effectLst/>
              <a:latin typeface="ProximaNova-Regular"/>
            </a:endParaRPr>
          </a:p>
          <a:p>
            <a:r>
              <a:rPr lang="en-US" dirty="0">
                <a:latin typeface="Calibri" panose="020F0502020204030204" pitchFamily="34" charset="0"/>
                <a:cs typeface="Calibri" panose="020F0502020204030204" pitchFamily="34" charset="0"/>
              </a:rPr>
              <a:t>CIT reduce arrests of people with mental health conditions, </a:t>
            </a:r>
            <a:r>
              <a:rPr lang="en-US" b="0" i="0" dirty="0">
                <a:effectLst/>
                <a:latin typeface="Calibri" panose="020F0502020204030204" pitchFamily="34" charset="0"/>
                <a:cs typeface="Calibri" panose="020F0502020204030204" pitchFamily="34" charset="0"/>
              </a:rPr>
              <a:t> while simultaneously increasing the likelihood that individuals </a:t>
            </a:r>
            <a:r>
              <a:rPr lang="en-US" b="0" i="0" dirty="0">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will receive mental health services</a:t>
            </a:r>
            <a:r>
              <a:rPr lang="en-US" b="0" i="0" dirty="0">
                <a:effectLst/>
                <a:latin typeface="Calibri" panose="020F0502020204030204" pitchFamily="34" charset="0"/>
                <a:cs typeface="Calibri" panose="020F0502020204030204" pitchFamily="34" charset="0"/>
              </a:rPr>
              <a:t>.</a:t>
            </a:r>
          </a:p>
          <a:p>
            <a:r>
              <a:rPr lang="en-US" b="0" i="0" dirty="0">
                <a:effectLst/>
                <a:latin typeface="Calibri" panose="020F0502020204030204" pitchFamily="34" charset="0"/>
                <a:cs typeface="Calibri" panose="020F0502020204030204" pitchFamily="34" charset="0"/>
              </a:rPr>
              <a:t>Research shows that </a:t>
            </a:r>
            <a:r>
              <a:rPr lang="en-US" dirty="0">
                <a:latin typeface="Calibri" panose="020F0502020204030204" pitchFamily="34" charset="0"/>
                <a:cs typeface="Calibri" panose="020F0502020204030204" pitchFamily="34" charset="0"/>
              </a:rPr>
              <a:t>CIT is associated with improved officer attitude and knowledge about mental health conditions.</a:t>
            </a:r>
          </a:p>
        </p:txBody>
      </p:sp>
    </p:spTree>
    <p:extLst>
      <p:ext uri="{BB962C8B-B14F-4D97-AF65-F5344CB8AC3E}">
        <p14:creationId xmlns:p14="http://schemas.microsoft.com/office/powerpoint/2010/main" val="363246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CF389-3125-536A-8549-EA03FCE1D1F9}"/>
              </a:ext>
            </a:extLst>
          </p:cNvPr>
          <p:cNvSpPr>
            <a:spLocks noGrp="1"/>
          </p:cNvSpPr>
          <p:nvPr>
            <p:ph type="title"/>
          </p:nvPr>
        </p:nvSpPr>
        <p:spPr/>
        <p:txBody>
          <a:bodyPr/>
          <a:lstStyle/>
          <a:p>
            <a:r>
              <a:rPr lang="en-US" dirty="0"/>
              <a:t>Crisis Intervention Teams</a:t>
            </a:r>
          </a:p>
        </p:txBody>
      </p:sp>
      <p:sp>
        <p:nvSpPr>
          <p:cNvPr id="3" name="Content Placeholder 2">
            <a:extLst>
              <a:ext uri="{FF2B5EF4-FFF2-40B4-BE49-F238E27FC236}">
                <a16:creationId xmlns:a16="http://schemas.microsoft.com/office/drawing/2014/main" id="{7C76E857-230B-2018-560F-802A913E2AEC}"/>
              </a:ext>
            </a:extLst>
          </p:cNvPr>
          <p:cNvSpPr>
            <a:spLocks noGrp="1"/>
          </p:cNvSpPr>
          <p:nvPr>
            <p:ph idx="1"/>
          </p:nvPr>
        </p:nvSpPr>
        <p:spPr/>
        <p:txBody>
          <a:bodyPr/>
          <a:lstStyle/>
          <a:p>
            <a:pPr algn="l"/>
            <a:r>
              <a:rPr lang="en-US" b="0" i="0" dirty="0">
                <a:solidFill>
                  <a:srgbClr val="545454"/>
                </a:solidFill>
                <a:effectLst/>
                <a:latin typeface="Biryani"/>
              </a:rPr>
              <a:t>The primary </a:t>
            </a:r>
            <a:r>
              <a:rPr lang="en-US" b="0" i="0" u="none" strike="noStrike" dirty="0">
                <a:solidFill>
                  <a:srgbClr val="7DB721"/>
                </a:solidFill>
                <a:effectLst/>
                <a:latin typeface="Biryani"/>
                <a:hlinkClick r:id="rId2"/>
              </a:rPr>
              <a:t>goals of the CIT program</a:t>
            </a:r>
            <a:r>
              <a:rPr lang="en-US" b="0" i="0" dirty="0">
                <a:solidFill>
                  <a:srgbClr val="545454"/>
                </a:solidFill>
                <a:effectLst/>
                <a:latin typeface="Biryani"/>
              </a:rPr>
              <a:t> are:</a:t>
            </a:r>
          </a:p>
          <a:p>
            <a:pPr algn="l">
              <a:buFont typeface="Arial" panose="020B0604020202020204" pitchFamily="34" charset="0"/>
              <a:buChar char="•"/>
            </a:pPr>
            <a:r>
              <a:rPr lang="en-US" b="0" i="0" dirty="0">
                <a:solidFill>
                  <a:srgbClr val="545454"/>
                </a:solidFill>
                <a:effectLst/>
                <a:latin typeface="Biryani"/>
              </a:rPr>
              <a:t>Increase officer and consumer safety.</a:t>
            </a:r>
          </a:p>
          <a:p>
            <a:pPr algn="l">
              <a:buFont typeface="Arial" panose="020B0604020202020204" pitchFamily="34" charset="0"/>
              <a:buChar char="•"/>
            </a:pPr>
            <a:r>
              <a:rPr lang="en-US" b="0" i="0" dirty="0">
                <a:solidFill>
                  <a:srgbClr val="545454"/>
                </a:solidFill>
                <a:effectLst/>
                <a:latin typeface="Biryani"/>
              </a:rPr>
              <a:t>Redirect individuals in crisis away from the criminal justice system and toward treatment and recovery.</a:t>
            </a:r>
          </a:p>
          <a:p>
            <a:pPr algn="l">
              <a:buFont typeface="Arial" panose="020B0604020202020204" pitchFamily="34" charset="0"/>
              <a:buChar char="•"/>
            </a:pPr>
            <a:r>
              <a:rPr lang="en-US" b="0" i="0" dirty="0">
                <a:solidFill>
                  <a:srgbClr val="545454"/>
                </a:solidFill>
                <a:effectLst/>
                <a:latin typeface="Biryani"/>
              </a:rPr>
              <a:t>Reduce stigma for individuals in crisis and serve people with mental </a:t>
            </a:r>
            <a:r>
              <a:rPr lang="en-US" dirty="0">
                <a:solidFill>
                  <a:srgbClr val="545454"/>
                </a:solidFill>
                <a:latin typeface="Biryani"/>
              </a:rPr>
              <a:t>health conditions and/or substance </a:t>
            </a:r>
            <a:r>
              <a:rPr lang="en-US">
                <a:solidFill>
                  <a:srgbClr val="545454"/>
                </a:solidFill>
                <a:latin typeface="Biryani"/>
              </a:rPr>
              <a:t>use disorder</a:t>
            </a:r>
            <a:r>
              <a:rPr lang="en-US" b="0" i="0">
                <a:solidFill>
                  <a:srgbClr val="545454"/>
                </a:solidFill>
                <a:effectLst/>
                <a:latin typeface="Biryani"/>
              </a:rPr>
              <a:t> with respect.</a:t>
            </a:r>
          </a:p>
          <a:p>
            <a:endParaRPr lang="en-US" dirty="0"/>
          </a:p>
        </p:txBody>
      </p:sp>
    </p:spTree>
    <p:extLst>
      <p:ext uri="{BB962C8B-B14F-4D97-AF65-F5344CB8AC3E}">
        <p14:creationId xmlns:p14="http://schemas.microsoft.com/office/powerpoint/2010/main" val="2789352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424560-9FDE-E24C-59DA-C459D5BB84A5}"/>
              </a:ext>
            </a:extLst>
          </p:cNvPr>
          <p:cNvSpPr>
            <a:spLocks noGrp="1"/>
          </p:cNvSpPr>
          <p:nvPr>
            <p:ph type="title"/>
          </p:nvPr>
        </p:nvSpPr>
        <p:spPr>
          <a:xfrm>
            <a:off x="2059536" y="290287"/>
            <a:ext cx="9294264" cy="4230438"/>
          </a:xfrm>
        </p:spPr>
        <p:txBody>
          <a:bodyPr>
            <a:normAutofit/>
          </a:bodyPr>
          <a:lstStyle/>
          <a:p>
            <a:r>
              <a:rPr lang="en-US" sz="4000" dirty="0"/>
              <a:t>Building Mental Health into Emergency Responses:</a:t>
            </a:r>
            <a:br>
              <a:rPr lang="en-US" sz="4000" dirty="0"/>
            </a:br>
            <a:br>
              <a:rPr lang="en-US" sz="4000" dirty="0"/>
            </a:br>
            <a:r>
              <a:rPr lang="en-US" sz="3600" dirty="0"/>
              <a:t>There have been mental health professionals embedded in police departments across the country for many years.</a:t>
            </a:r>
          </a:p>
        </p:txBody>
      </p:sp>
      <p:sp>
        <p:nvSpPr>
          <p:cNvPr id="3" name="Content Placeholder 2">
            <a:extLst>
              <a:ext uri="{FF2B5EF4-FFF2-40B4-BE49-F238E27FC236}">
                <a16:creationId xmlns:a16="http://schemas.microsoft.com/office/drawing/2014/main" id="{3AA39D45-4E34-E2B0-BB6D-2AA054B1243A}"/>
              </a:ext>
            </a:extLst>
          </p:cNvPr>
          <p:cNvSpPr>
            <a:spLocks noGrp="1"/>
          </p:cNvSpPr>
          <p:nvPr>
            <p:ph idx="1"/>
          </p:nvPr>
        </p:nvSpPr>
        <p:spPr>
          <a:xfrm>
            <a:off x="838200" y="4949371"/>
            <a:ext cx="10515600" cy="1480458"/>
          </a:xfrm>
        </p:spPr>
        <p:txBody>
          <a:bodyPr>
            <a:normAutofit/>
          </a:bodyPr>
          <a:lstStyle/>
          <a:p>
            <a:pPr marL="0" indent="0" algn="ctr">
              <a:spcAft>
                <a:spcPts val="0"/>
              </a:spcAft>
              <a:buNone/>
            </a:pPr>
            <a:r>
              <a:rPr lang="en-US" sz="2400" dirty="0"/>
              <a:t>Ashley Abramson</a:t>
            </a:r>
          </a:p>
          <a:p>
            <a:pPr marL="0" indent="0" algn="ctr">
              <a:spcAft>
                <a:spcPts val="0"/>
              </a:spcAft>
              <a:buNone/>
            </a:pPr>
            <a:r>
              <a:rPr lang="en-US" sz="2400" dirty="0"/>
              <a:t>American Psychological Association</a:t>
            </a:r>
          </a:p>
          <a:p>
            <a:pPr marL="0" indent="0" algn="ctr">
              <a:spcAft>
                <a:spcPts val="0"/>
              </a:spcAft>
              <a:buNone/>
            </a:pPr>
            <a:r>
              <a:rPr lang="en-US" sz="2400" dirty="0"/>
              <a:t>July 1, 2021 Vol. 52 No. 5</a:t>
            </a:r>
          </a:p>
        </p:txBody>
      </p:sp>
    </p:spTree>
    <p:extLst>
      <p:ext uri="{BB962C8B-B14F-4D97-AF65-F5344CB8AC3E}">
        <p14:creationId xmlns:p14="http://schemas.microsoft.com/office/powerpoint/2010/main" val="3652543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23564-282A-D1E4-A68E-6FB6998D4706}"/>
              </a:ext>
            </a:extLst>
          </p:cNvPr>
          <p:cNvSpPr>
            <a:spLocks noGrp="1"/>
          </p:cNvSpPr>
          <p:nvPr>
            <p:ph type="title"/>
          </p:nvPr>
        </p:nvSpPr>
        <p:spPr>
          <a:xfrm>
            <a:off x="1501403" y="104687"/>
            <a:ext cx="10018713" cy="1296824"/>
          </a:xfrm>
        </p:spPr>
        <p:txBody>
          <a:bodyPr>
            <a:normAutofit fontScale="90000"/>
          </a:bodyPr>
          <a:lstStyle/>
          <a:p>
            <a:pPr algn="ctr"/>
            <a:r>
              <a:rPr lang="en-US" sz="4000" dirty="0">
                <a:latin typeface="Aptos" panose="020B0004020202020204" pitchFamily="34" charset="0"/>
              </a:rPr>
              <a:t>National Survey of 2400 Senior Law Enforcement    Officers</a:t>
            </a:r>
          </a:p>
        </p:txBody>
      </p:sp>
      <p:sp>
        <p:nvSpPr>
          <p:cNvPr id="3" name="Content Placeholder 2">
            <a:extLst>
              <a:ext uri="{FF2B5EF4-FFF2-40B4-BE49-F238E27FC236}">
                <a16:creationId xmlns:a16="http://schemas.microsoft.com/office/drawing/2014/main" id="{5F4D2EFE-59CA-3AE2-47DE-D917661D1C01}"/>
              </a:ext>
            </a:extLst>
          </p:cNvPr>
          <p:cNvSpPr>
            <a:spLocks noGrp="1"/>
          </p:cNvSpPr>
          <p:nvPr>
            <p:ph idx="1"/>
          </p:nvPr>
        </p:nvSpPr>
        <p:spPr>
          <a:xfrm>
            <a:off x="1828800" y="1683521"/>
            <a:ext cx="9533546" cy="4973654"/>
          </a:xfrm>
        </p:spPr>
        <p:txBody>
          <a:bodyPr>
            <a:normAutofit/>
          </a:bodyPr>
          <a:lstStyle/>
          <a:p>
            <a:r>
              <a:rPr lang="en-US" sz="2800" dirty="0"/>
              <a:t>84% said mental health calls have increased during their careers.</a:t>
            </a:r>
          </a:p>
          <a:p>
            <a:endParaRPr lang="en-US" sz="2800" dirty="0"/>
          </a:p>
          <a:p>
            <a:r>
              <a:rPr lang="en-US" sz="2800" dirty="0"/>
              <a:t>63% said the amount of time on scene has increased on these calls.</a:t>
            </a:r>
          </a:p>
          <a:p>
            <a:endParaRPr lang="en-US" sz="2800" dirty="0"/>
          </a:p>
          <a:p>
            <a:r>
              <a:rPr lang="en-US" sz="2800" dirty="0"/>
              <a:t>&gt; 50% agree that the increased time is due to the inability to refer people to needed treatment.</a:t>
            </a:r>
          </a:p>
          <a:p>
            <a:pPr marL="0" indent="0">
              <a:buNone/>
            </a:pPr>
            <a:endParaRPr lang="en-US" dirty="0"/>
          </a:p>
        </p:txBody>
      </p:sp>
    </p:spTree>
    <p:extLst>
      <p:ext uri="{BB962C8B-B14F-4D97-AF65-F5344CB8AC3E}">
        <p14:creationId xmlns:p14="http://schemas.microsoft.com/office/powerpoint/2010/main" val="3455741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1043</TotalTime>
  <Words>776</Words>
  <Application>Microsoft Office PowerPoint</Application>
  <PresentationFormat>Widescreen</PresentationFormat>
  <Paragraphs>66</Paragraphs>
  <Slides>12</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Biryani</vt:lpstr>
      <vt:lpstr>Calibri</vt:lpstr>
      <vt:lpstr>Corbel</vt:lpstr>
      <vt:lpstr>ProximaNova-Regular</vt:lpstr>
      <vt:lpstr>Parallax</vt:lpstr>
      <vt:lpstr>Crisis Intervention Teams &amp; Co-Response Overview</vt:lpstr>
      <vt:lpstr>Memphis Model</vt:lpstr>
      <vt:lpstr>PowerPoint Presentation</vt:lpstr>
      <vt:lpstr>Department of Mental Health Jail Diversion Program (JDP) Grants</vt:lpstr>
      <vt:lpstr>PowerPoint Presentation</vt:lpstr>
      <vt:lpstr>Crisis Intervention Teams</vt:lpstr>
      <vt:lpstr>Crisis Intervention Teams</vt:lpstr>
      <vt:lpstr>Building Mental Health into Emergency Responses:  There have been mental health professionals embedded in police departments across the country for many years.</vt:lpstr>
      <vt:lpstr>National Survey of 2400 Senior Law Enforcement    Officers</vt:lpstr>
      <vt:lpstr>PowerPoint Presentation</vt:lpstr>
      <vt:lpstr>Goals of Co-Response</vt:lpstr>
      <vt:lpstr>Western Mass CIT-TTAC Website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 Overview and  Grants</dc:title>
  <dc:creator>Boyle, Cynthia</dc:creator>
  <cp:lastModifiedBy>SHPD CIT</cp:lastModifiedBy>
  <cp:revision>11</cp:revision>
  <dcterms:created xsi:type="dcterms:W3CDTF">2023-11-21T12:25:29Z</dcterms:created>
  <dcterms:modified xsi:type="dcterms:W3CDTF">2024-03-29T12:20:29Z</dcterms:modified>
</cp:coreProperties>
</file>